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sldIdLst>
    <p:sldId id="259" r:id="rId2"/>
    <p:sldId id="260" r:id="rId3"/>
    <p:sldId id="262" r:id="rId4"/>
    <p:sldId id="264" r:id="rId5"/>
    <p:sldId id="263" r:id="rId6"/>
    <p:sldId id="265" r:id="rId7"/>
    <p:sldId id="266" r:id="rId8"/>
    <p:sldId id="267"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37A508-E0D2-4D91-9A06-D27AAB2B310A}" v="12" dt="2021-05-23T10:54:37.321"/>
    <p1510:client id="{42FFFD82-4DCD-4D45-A605-5FF089445221}" v="521" dt="2021-05-23T17:31:18.358"/>
    <p1510:client id="{63F5C331-B1BD-469E-BA41-26416B4B85D3}" v="440" dt="2021-05-23T05:02:57.669"/>
    <p1510:client id="{6AF2142F-ACEC-4CBB-9B65-51E891DBE8C4}" v="729" dt="2021-05-23T15:26:26.186"/>
    <p1510:client id="{85F4255D-8946-445C-BEE1-CA8D7F0435F8}" v="26" dt="2021-05-23T09:00:04.595"/>
    <p1510:client id="{9BB28F79-86D3-47C7-AC80-B2A85DEE9A14}" v="30" dt="2021-05-23T17:03:16.286"/>
    <p1510:client id="{9E4A0D7A-4A45-4DBA-AB7A-2A703A6109A2}" v="307" dt="2021-05-23T05:45:13.740"/>
    <p1510:client id="{AFA3C2C6-798A-4EA6-A750-0BBF5AAC65AF}" v="71" dt="2021-05-23T10:06:58.080"/>
    <p1510:client id="{C23F7EF5-91B5-4333-B5A1-B175CA2094D3}" v="24" dt="2021-05-23T11:41:13.558"/>
    <p1510:client id="{F72636C6-32FE-45BC-A276-CB894A9BD088}" v="769" dt="2021-05-23T10:57:17.988"/>
    <p1510:client id="{F7998149-FFEE-486C-A8FB-13A5CA9563F7}" v="58" dt="2021-05-23T06:12:02.1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8D38747-4367-4BD2-8D51-C97E202738E2}" type="datetime1">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6726220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74164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3386200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42802958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63704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35254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749193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7E833E-1B6D-415F-AD29-75AE8C43BD0D}" type="datetime1">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033186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52596F-08A7-4B70-989A-F2B1CF31E66B}" type="datetime1">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01970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55A3C-5767-4844-A0A3-83778C2E5409}" type="datetime1">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7291890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394427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FCD27C-8599-43EF-BA1D-14DDC1946E06}" type="datetime1">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1535496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343D99-809A-49C0-96E5-4250D0B498EE}" type="datetime1">
              <a:rPr lang="en-US" smtClean="0"/>
              <a:t>5/23/2021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0397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43DE9B-B678-4EFB-BB7D-A4370204A0B0}" type="datetime1">
              <a:rPr lang="en-US" smtClean="0"/>
              <a:t>5/23/2021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287424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486944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9444260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5/23/2021</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886067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5/23/2021</a:t>
            </a:fld>
            <a:endParaRPr lang="en-US"/>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418389353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lvl1pPr algn="ctr" defTabSz="457200" rtl="0" eaLnBrk="1" latinLnBrk="0" hangingPunct="1">
        <a:lnSpc>
          <a:spcPct val="10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00000"/>
        </a:lnSpc>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00000"/>
        </a:lnSpc>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flickr.com/photos/66606673@N00/2657351848" TargetMode="External"/><Relationship Id="rId2" Type="http://schemas.openxmlformats.org/officeDocument/2006/relationships/image" Target="../media/image9.jpeg"/><Relationship Id="rId1" Type="http://schemas.openxmlformats.org/officeDocument/2006/relationships/slideLayout" Target="../slideLayouts/slideLayout11.xml"/><Relationship Id="rId4" Type="http://schemas.openxmlformats.org/officeDocument/2006/relationships/hyperlink" Target="https://creativecommons.org/licenses/by-nc-sa/3.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rcim-news.ercim.eu/en118/special/machine-learning-applied-to-ultrasound-imaging-the-next-step-in-democratising-medical-imaging" TargetMode="External"/><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rcim-news.ercim.eu/en118/special/machine-learning-applied-to-ultrasound-imaging-the-next-step-in-democratising-medical-imaging"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Financial graphs on a dark display">
            <a:extLst>
              <a:ext uri="{FF2B5EF4-FFF2-40B4-BE49-F238E27FC236}">
                <a16:creationId xmlns:a16="http://schemas.microsoft.com/office/drawing/2014/main" id="{5DF46DAA-73BB-4875-8143-EBC7993CBD4B}"/>
              </a:ext>
            </a:extLst>
          </p:cNvPr>
          <p:cNvPicPr>
            <a:picLocks noChangeAspect="1"/>
          </p:cNvPicPr>
          <p:nvPr/>
        </p:nvPicPr>
        <p:blipFill rotWithShape="1">
          <a:blip r:embed="rId3"/>
          <a:srcRect t="10000" r="-2" b="-2"/>
          <a:stretch/>
        </p:blipFill>
        <p:spPr>
          <a:xfrm>
            <a:off x="20" y="10"/>
            <a:ext cx="12191981" cy="6857990"/>
          </a:xfrm>
          <a:prstGeom prst="rect">
            <a:avLst/>
          </a:prstGeom>
        </p:spPr>
      </p:pic>
      <p:sp useBgFill="1">
        <p:nvSpPr>
          <p:cNvPr id="9"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28777"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6A12B8B-56D6-46BF-92CE-BB2B7CA2231F}"/>
              </a:ext>
            </a:extLst>
          </p:cNvPr>
          <p:cNvSpPr>
            <a:spLocks noGrp="1"/>
          </p:cNvSpPr>
          <p:nvPr>
            <p:ph type="ctrTitle"/>
          </p:nvPr>
        </p:nvSpPr>
        <p:spPr>
          <a:xfrm>
            <a:off x="1316965" y="2084602"/>
            <a:ext cx="3485073" cy="2590952"/>
          </a:xfrm>
        </p:spPr>
        <p:txBody>
          <a:bodyPr>
            <a:normAutofit/>
          </a:bodyPr>
          <a:lstStyle/>
          <a:p>
            <a:pPr algn="l"/>
            <a:r>
              <a:rPr lang="en-US" sz="4000"/>
              <a:t>VMware Hackathon Presentation</a:t>
            </a:r>
            <a:endParaRPr lang="en-US" sz="400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
        <p:nvSpPr>
          <p:cNvPr id="3" name="Subtitle 2">
            <a:extLst>
              <a:ext uri="{FF2B5EF4-FFF2-40B4-BE49-F238E27FC236}">
                <a16:creationId xmlns:a16="http://schemas.microsoft.com/office/drawing/2014/main" id="{75C6BB4F-2EF7-448A-B8B0-F2A019258EAE}"/>
              </a:ext>
            </a:extLst>
          </p:cNvPr>
          <p:cNvSpPr>
            <a:spLocks noGrp="1"/>
          </p:cNvSpPr>
          <p:nvPr>
            <p:ph type="subTitle" idx="1"/>
          </p:nvPr>
        </p:nvSpPr>
        <p:spPr>
          <a:xfrm>
            <a:off x="1316963" y="4157933"/>
            <a:ext cx="3485072" cy="1026544"/>
          </a:xfrm>
        </p:spPr>
        <p:txBody>
          <a:bodyPr>
            <a:normAutofit/>
          </a:bodyPr>
          <a:lstStyle/>
          <a:p>
            <a:pPr algn="l"/>
            <a:r>
              <a:rPr lang="en-US">
                <a:solidFill>
                  <a:srgbClr val="D630E0"/>
                </a:solidFill>
              </a:rPr>
              <a:t> </a:t>
            </a:r>
          </a:p>
        </p:txBody>
      </p:sp>
    </p:spTree>
    <p:extLst>
      <p:ext uri="{BB962C8B-B14F-4D97-AF65-F5344CB8AC3E}">
        <p14:creationId xmlns:p14="http://schemas.microsoft.com/office/powerpoint/2010/main" val="8143907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Airport security check | Free SVG">
            <a:extLst>
              <a:ext uri="{FF2B5EF4-FFF2-40B4-BE49-F238E27FC236}">
                <a16:creationId xmlns:a16="http://schemas.microsoft.com/office/drawing/2014/main" id="{CE135FD6-8D61-44E0-AFF5-CE75000C796A}"/>
              </a:ext>
            </a:extLst>
          </p:cNvPr>
          <p:cNvPicPr>
            <a:picLocks noChangeAspect="1"/>
          </p:cNvPicPr>
          <p:nvPr/>
        </p:nvPicPr>
        <p:blipFill rotWithShape="1">
          <a:blip r:embed="rId2">
            <a:alphaModFix amt="25000"/>
          </a:blip>
          <a:srcRect t="24071" b="19679"/>
          <a:stretch/>
        </p:blipFill>
        <p:spPr>
          <a:xfrm>
            <a:off x="20" y="10"/>
            <a:ext cx="12191980" cy="6857990"/>
          </a:xfrm>
          <a:prstGeom prst="rect">
            <a:avLst/>
          </a:prstGeom>
        </p:spPr>
      </p:pic>
      <p:sp>
        <p:nvSpPr>
          <p:cNvPr id="2" name="Title 1">
            <a:extLst>
              <a:ext uri="{FF2B5EF4-FFF2-40B4-BE49-F238E27FC236}">
                <a16:creationId xmlns:a16="http://schemas.microsoft.com/office/drawing/2014/main" id="{17EBDF54-8086-4342-B650-40D5A6152490}"/>
              </a:ext>
            </a:extLst>
          </p:cNvPr>
          <p:cNvSpPr>
            <a:spLocks noGrp="1"/>
          </p:cNvSpPr>
          <p:nvPr>
            <p:ph type="title"/>
          </p:nvPr>
        </p:nvSpPr>
        <p:spPr>
          <a:xfrm>
            <a:off x="913795" y="609600"/>
            <a:ext cx="10353762" cy="1257300"/>
          </a:xfrm>
        </p:spPr>
        <p:txBody>
          <a:bodyPr>
            <a:normAutofit/>
          </a:bodyPr>
          <a:lstStyle/>
          <a:p>
            <a:pPr>
              <a:lnSpc>
                <a:spcPct val="90000"/>
              </a:lnSpc>
            </a:pPr>
            <a:r>
              <a:rPr lang="en-US">
                <a:ln>
                  <a:solidFill>
                    <a:srgbClr val="000000">
                      <a:lumMod val="75000"/>
                      <a:lumOff val="25000"/>
                      <a:alpha val="10000"/>
                    </a:srgbClr>
                  </a:solidFill>
                </a:ln>
                <a:effectLst>
                  <a:outerShdw blurRad="9525" dist="25400" dir="14640000" algn="tl" rotWithShape="0">
                    <a:srgbClr val="000000">
                      <a:alpha val="30000"/>
                    </a:srgbClr>
                  </a:outerShdw>
                </a:effectLst>
              </a:rPr>
              <a:t>Problem Statement : Detect Tailgating and Alert Security Staff</a:t>
            </a:r>
            <a:endParaRPr lang="en-US"/>
          </a:p>
        </p:txBody>
      </p:sp>
      <p:sp>
        <p:nvSpPr>
          <p:cNvPr id="3" name="Content Placeholder 2">
            <a:extLst>
              <a:ext uri="{FF2B5EF4-FFF2-40B4-BE49-F238E27FC236}">
                <a16:creationId xmlns:a16="http://schemas.microsoft.com/office/drawing/2014/main" id="{4F8AEE09-8903-494B-94EB-4D9FFCAF002E}"/>
              </a:ext>
            </a:extLst>
          </p:cNvPr>
          <p:cNvSpPr>
            <a:spLocks noGrp="1"/>
          </p:cNvSpPr>
          <p:nvPr>
            <p:ph idx="1"/>
          </p:nvPr>
        </p:nvSpPr>
        <p:spPr>
          <a:xfrm>
            <a:off x="913795" y="2076450"/>
            <a:ext cx="10353762" cy="3714749"/>
          </a:xfrm>
        </p:spPr>
        <p:txBody>
          <a:bodyPr anchor="ctr">
            <a:normAutofit/>
          </a:bodyPr>
          <a:lstStyle/>
          <a:p>
            <a:pPr indent="-305435">
              <a:buFont typeface="Wingdings" charset="2"/>
              <a:buChar char="q"/>
            </a:pPr>
            <a:r>
              <a:rPr lang="en-US">
                <a:ln>
                  <a:solidFill>
                    <a:srgbClr val="000000">
                      <a:lumMod val="75000"/>
                      <a:lumOff val="25000"/>
                      <a:alpha val="10000"/>
                    </a:srgbClr>
                  </a:solidFill>
                </a:ln>
                <a:effectLst>
                  <a:outerShdw blurRad="9525" dist="25400" dir="14640000" algn="tl" rotWithShape="0">
                    <a:srgbClr val="000000">
                      <a:alpha val="30000"/>
                    </a:srgbClr>
                  </a:outerShdw>
                </a:effectLst>
              </a:rPr>
              <a:t> Team Name : CRAZY_GEEKS</a:t>
            </a:r>
          </a:p>
          <a:p>
            <a:pPr indent="-305435">
              <a:buFont typeface="Wingdings" charset="2"/>
              <a:buChar char="q"/>
            </a:pPr>
            <a:r>
              <a:rPr lang="en-US">
                <a:ln>
                  <a:solidFill>
                    <a:srgbClr val="000000">
                      <a:lumMod val="75000"/>
                      <a:lumOff val="25000"/>
                      <a:alpha val="10000"/>
                    </a:srgbClr>
                  </a:solidFill>
                </a:ln>
                <a:effectLst>
                  <a:outerShdw blurRad="9525" dist="25400" dir="14640000" algn="tl" rotWithShape="0">
                    <a:srgbClr val="000000">
                      <a:alpha val="30000"/>
                    </a:srgbClr>
                  </a:outerShdw>
                </a:effectLst>
              </a:rPr>
              <a:t>  Team Leader :-  AYUSH RAJ</a:t>
            </a:r>
          </a:p>
          <a:p>
            <a:pPr indent="-305435">
              <a:buFont typeface="Wingdings" charset="2"/>
              <a:buChar char="q"/>
            </a:pPr>
            <a:r>
              <a:rPr lang="en-US">
                <a:ln>
                  <a:solidFill>
                    <a:srgbClr val="000000">
                      <a:lumMod val="75000"/>
                      <a:lumOff val="25000"/>
                      <a:alpha val="10000"/>
                    </a:srgbClr>
                  </a:solidFill>
                </a:ln>
                <a:effectLst>
                  <a:outerShdw blurRad="9525" dist="25400" dir="14640000" algn="tl" rotWithShape="0">
                    <a:srgbClr val="000000">
                      <a:alpha val="30000"/>
                    </a:srgbClr>
                  </a:outerShdw>
                </a:effectLst>
              </a:rPr>
              <a:t>   Other Team Members :-   1. ASHWANI KUMAR</a:t>
            </a:r>
          </a:p>
          <a:p>
            <a:pPr marL="2877185" lvl="8" indent="0">
              <a:buNone/>
            </a:pPr>
            <a:r>
              <a:rPr lang="en-US">
                <a:ln>
                  <a:solidFill>
                    <a:srgbClr val="000000">
                      <a:lumMod val="75000"/>
                      <a:lumOff val="25000"/>
                      <a:alpha val="10000"/>
                    </a:srgbClr>
                  </a:solidFill>
                </a:ln>
                <a:effectLst>
                  <a:outerShdw blurRad="9525" dist="25400" dir="14640000" algn="tl" rotWithShape="0">
                    <a:srgbClr val="000000">
                      <a:alpha val="30000"/>
                    </a:srgbClr>
                  </a:outerShdw>
                </a:effectLst>
              </a:rPr>
              <a:t>       2.  </a:t>
            </a:r>
            <a:r>
              <a:rPr lang="en-US" sz="1800">
                <a:ln>
                  <a:solidFill>
                    <a:srgbClr val="000000">
                      <a:lumMod val="75000"/>
                      <a:lumOff val="25000"/>
                      <a:alpha val="10000"/>
                    </a:srgbClr>
                  </a:solidFill>
                </a:ln>
                <a:effectLst>
                  <a:outerShdw blurRad="9525" dist="25400" dir="14640000" algn="tl" rotWithShape="0">
                    <a:srgbClr val="000000">
                      <a:alpha val="30000"/>
                    </a:srgbClr>
                  </a:outerShdw>
                </a:effectLst>
              </a:rPr>
              <a:t>DIPIKA AGRAWAL</a:t>
            </a:r>
          </a:p>
          <a:p>
            <a:pPr marL="2877185" lvl="8" indent="0">
              <a:buNone/>
            </a:pPr>
            <a:r>
              <a:rPr lang="en-US">
                <a:ln>
                  <a:solidFill>
                    <a:srgbClr val="000000">
                      <a:lumMod val="75000"/>
                      <a:lumOff val="25000"/>
                      <a:alpha val="10000"/>
                    </a:srgbClr>
                  </a:solidFill>
                </a:ln>
                <a:effectLst>
                  <a:outerShdw blurRad="9525" dist="25400" dir="14640000" algn="tl" rotWithShape="0">
                    <a:srgbClr val="000000">
                      <a:alpha val="30000"/>
                    </a:srgbClr>
                  </a:outerShdw>
                </a:effectLst>
              </a:rPr>
              <a:t>       3.  </a:t>
            </a:r>
            <a:r>
              <a:rPr lang="en-US" sz="1800">
                <a:ln>
                  <a:solidFill>
                    <a:srgbClr val="000000">
                      <a:lumMod val="75000"/>
                      <a:lumOff val="25000"/>
                      <a:alpha val="10000"/>
                    </a:srgbClr>
                  </a:solidFill>
                </a:ln>
                <a:effectLst>
                  <a:outerShdw blurRad="9525" dist="25400" dir="14640000" algn="tl" rotWithShape="0">
                    <a:srgbClr val="000000">
                      <a:alpha val="30000"/>
                    </a:srgbClr>
                  </a:outerShdw>
                </a:effectLst>
              </a:rPr>
              <a:t>MEGHNA BARNWAL</a:t>
            </a:r>
          </a:p>
          <a:p>
            <a:pPr marL="2877185" lvl="8" indent="0">
              <a:buNone/>
            </a:pPr>
            <a:endParaRPr lang="en-US">
              <a:ln>
                <a:solidFill>
                  <a:srgbClr val="000000">
                    <a:lumMod val="75000"/>
                    <a:lumOff val="25000"/>
                    <a:alpha val="10000"/>
                  </a:srgbClr>
                </a:solidFill>
              </a:ln>
              <a:effectLst>
                <a:outerShdw blurRad="9525" dist="25400" dir="14640000" algn="tl" rotWithShape="0">
                  <a:srgbClr val="000000">
                    <a:alpha val="30000"/>
                  </a:srgbClr>
                </a:outerShdw>
              </a:effectLst>
            </a:endParaRPr>
          </a:p>
          <a:p>
            <a:pPr marL="2877185" lvl="8" indent="0">
              <a:buNone/>
            </a:pPr>
            <a:r>
              <a:rPr lang="en-US">
                <a:ln>
                  <a:solidFill>
                    <a:srgbClr val="000000">
                      <a:lumMod val="75000"/>
                      <a:lumOff val="25000"/>
                      <a:alpha val="10000"/>
                    </a:srgbClr>
                  </a:solidFill>
                </a:ln>
                <a:effectLst>
                  <a:outerShdw blurRad="9525" dist="25400" dir="14640000" algn="tl" rotWithShape="0">
                    <a:srgbClr val="000000">
                      <a:alpha val="30000"/>
                    </a:srgbClr>
                  </a:outerShdw>
                </a:effectLst>
              </a:rPr>
              <a:t>  </a:t>
            </a:r>
          </a:p>
        </p:txBody>
      </p:sp>
    </p:spTree>
    <p:extLst>
      <p:ext uri="{BB962C8B-B14F-4D97-AF65-F5344CB8AC3E}">
        <p14:creationId xmlns:p14="http://schemas.microsoft.com/office/powerpoint/2010/main" val="1738547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E69EA9A-1B68-441F-A39A-9D3E9A8EC8F3}"/>
              </a:ext>
            </a:extLst>
          </p:cNvPr>
          <p:cNvPicPr>
            <a:picLocks noChangeAspect="1"/>
          </p:cNvPicPr>
          <p:nvPr/>
        </p:nvPicPr>
        <p:blipFill rotWithShape="1">
          <a:blip r:embed="rId2">
            <a:alphaModFix amt="25000"/>
            <a:extLst>
              <a:ext uri="{837473B0-CC2E-450A-ABE3-18F120FF3D39}">
                <a1611:picAttrSrcUrl xmlns:a1611="http://schemas.microsoft.com/office/drawing/2016/11/main" r:id="rId3"/>
              </a:ext>
            </a:extLst>
          </a:blip>
          <a:srcRect t="7625" b="8106"/>
          <a:stretch/>
        </p:blipFill>
        <p:spPr>
          <a:xfrm>
            <a:off x="20" y="78451"/>
            <a:ext cx="12191980" cy="6857990"/>
          </a:xfrm>
          <a:prstGeom prst="rect">
            <a:avLst/>
          </a:prstGeom>
        </p:spPr>
      </p:pic>
      <p:sp>
        <p:nvSpPr>
          <p:cNvPr id="2" name="Title 1">
            <a:extLst>
              <a:ext uri="{FF2B5EF4-FFF2-40B4-BE49-F238E27FC236}">
                <a16:creationId xmlns:a16="http://schemas.microsoft.com/office/drawing/2014/main" id="{0179ABD7-1974-4DC9-AF6A-E1AEC35CB869}"/>
              </a:ext>
            </a:extLst>
          </p:cNvPr>
          <p:cNvSpPr>
            <a:spLocks noGrp="1"/>
          </p:cNvSpPr>
          <p:nvPr>
            <p:ph type="title"/>
          </p:nvPr>
        </p:nvSpPr>
        <p:spPr>
          <a:xfrm>
            <a:off x="913795" y="378995"/>
            <a:ext cx="10353762" cy="1257300"/>
          </a:xfrm>
        </p:spPr>
        <p:txBody>
          <a:bodyPr vert="horz" lIns="91440" tIns="45720" rIns="91440" bIns="45720" rtlCol="0" anchor="ctr">
            <a:normAutofit/>
          </a:bodyPr>
          <a:lstStyle/>
          <a:p>
            <a:r>
              <a:rPr lang="en-US" u="sng">
                <a:ln>
                  <a:solidFill>
                    <a:srgbClr val="000000">
                      <a:lumMod val="75000"/>
                      <a:lumOff val="25000"/>
                      <a:alpha val="10000"/>
                    </a:srgbClr>
                  </a:solidFill>
                </a:ln>
                <a:effectLst>
                  <a:outerShdw blurRad="9525" dist="25400" dir="14640000" algn="tl" rotWithShape="0">
                    <a:srgbClr val="000000">
                      <a:alpha val="30000"/>
                    </a:srgbClr>
                  </a:outerShdw>
                </a:effectLst>
              </a:rPr>
              <a:t>OUR ABSTRACT </a:t>
            </a:r>
            <a:r>
              <a:rPr lang="en-US" u="sng">
                <a:ln>
                  <a:solidFill>
                    <a:srgbClr val="000000">
                      <a:lumMod val="75000"/>
                      <a:lumOff val="25000"/>
                      <a:alpha val="10000"/>
                    </a:srgbClr>
                  </a:solidFill>
                </a:ln>
                <a:effectLst>
                  <a:outerShdw blurRad="9525" dist="25400" dir="14640000" algn="tl" rotWithShape="0">
                    <a:srgbClr val="000000">
                      <a:alpha val="30000"/>
                    </a:srgbClr>
                  </a:outerShdw>
                </a:effectLst>
                <a:ea typeface="+mj-lt"/>
                <a:cs typeface="+mj-lt"/>
              </a:rPr>
              <a:t>IDEA </a:t>
            </a:r>
          </a:p>
        </p:txBody>
      </p:sp>
      <p:sp>
        <p:nvSpPr>
          <p:cNvPr id="3" name="Text Placeholder 2">
            <a:extLst>
              <a:ext uri="{FF2B5EF4-FFF2-40B4-BE49-F238E27FC236}">
                <a16:creationId xmlns:a16="http://schemas.microsoft.com/office/drawing/2014/main" id="{39FB1ADA-E245-408D-9F71-A5D972F25757}"/>
              </a:ext>
            </a:extLst>
          </p:cNvPr>
          <p:cNvSpPr>
            <a:spLocks noGrp="1"/>
          </p:cNvSpPr>
          <p:nvPr>
            <p:ph type="body" sz="half" idx="2"/>
          </p:nvPr>
        </p:nvSpPr>
        <p:spPr>
          <a:xfrm>
            <a:off x="557567" y="2374288"/>
            <a:ext cx="11356392" cy="3751907"/>
          </a:xfrm>
        </p:spPr>
        <p:txBody>
          <a:bodyPr vert="horz" lIns="91440" tIns="45720" rIns="91440" bIns="45720" rtlCol="0" anchor="ctr">
            <a:normAutofit lnSpcReduction="10000"/>
          </a:bodyPr>
          <a:lstStyle/>
          <a:p>
            <a:pPr marL="285750" indent="-285750" algn="l">
              <a:buFont typeface="Wingdings" charset="2"/>
              <a:buChar char="q"/>
            </a:pPr>
            <a:r>
              <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rPr>
              <a:t>Authentication</a:t>
            </a:r>
            <a:r>
              <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a typeface="+mn-lt"/>
                <a:cs typeface="+mn-lt"/>
              </a:rPr>
              <a:t> using swipe card (there will be unique employee id, along with authorization result i.e. access denied or allowed for each employee).</a:t>
            </a:r>
          </a:p>
          <a:p>
            <a:pPr marL="285750" indent="-285750" algn="l">
              <a:buFont typeface="Wingdings" charset="2"/>
              <a:buChar char="q"/>
            </a:pPr>
            <a:endPar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a typeface="+mn-lt"/>
              <a:cs typeface="+mn-lt"/>
            </a:endParaRPr>
          </a:p>
          <a:p>
            <a:pPr marL="285750" indent="-285750" algn="l">
              <a:buFont typeface="Wingdings" charset="2"/>
              <a:buChar char="q"/>
            </a:pPr>
            <a:r>
              <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a typeface="+mn-lt"/>
                <a:cs typeface="+mn-lt"/>
              </a:rPr>
              <a:t>We will keep track of how many persons cross a door through CCTV video clips given as the input.</a:t>
            </a:r>
          </a:p>
          <a:p>
            <a:pPr marL="285750" indent="-285750" algn="l">
              <a:buFont typeface="Wingdings" charset="2"/>
              <a:buChar char="q"/>
            </a:pPr>
            <a:endPar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a typeface="+mn-lt"/>
              <a:cs typeface="+mn-lt"/>
            </a:endParaRPr>
          </a:p>
          <a:p>
            <a:pPr marL="285750" indent="-285750" algn="l">
              <a:buFont typeface="Wingdings" charset="2"/>
              <a:buChar char="q"/>
            </a:pPr>
            <a:r>
              <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a typeface="+mn-lt"/>
                <a:cs typeface="+mn-lt"/>
              </a:rPr>
              <a:t>If number of persons passing through an entrance is greater than the number of people authorized to enter, we will trigger a tailgating alarm.</a:t>
            </a:r>
          </a:p>
          <a:p>
            <a:pPr marL="285750" indent="-285750" algn="l">
              <a:buFont typeface="Wingdings" charset="2"/>
              <a:buChar char="q"/>
            </a:pPr>
            <a:endPar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a typeface="+mn-lt"/>
              <a:cs typeface="+mn-lt"/>
            </a:endParaRPr>
          </a:p>
          <a:p>
            <a:pPr marL="285750" indent="-285750" algn="l">
              <a:buFont typeface="Wingdings" charset="2"/>
              <a:buChar char="q"/>
            </a:pPr>
            <a:r>
              <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rPr>
              <a:t>Badge data of each person will be compared with human detection and alarm will send alert when a mismatch occurs.</a:t>
            </a:r>
          </a:p>
          <a:p>
            <a:pPr marL="285750" indent="-285750" algn="l">
              <a:buFont typeface="Wingdings" charset="2"/>
              <a:buChar char="q"/>
            </a:pPr>
            <a:endPar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ndParaRPr>
          </a:p>
          <a:p>
            <a:pPr marL="285750" indent="-285750" algn="l">
              <a:buFont typeface="Wingdings" charset="2"/>
              <a:buChar char="q"/>
            </a:pPr>
            <a:endPar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ndParaRPr>
          </a:p>
          <a:p>
            <a:pPr marL="285750" indent="-285750" algn="l">
              <a:buFont typeface="Wingdings" charset="2"/>
              <a:buChar char="q"/>
            </a:pPr>
            <a:endParaRPr lang="en-US" sz="2000">
              <a:ln>
                <a:solidFill>
                  <a:srgbClr val="000000">
                    <a:lumMod val="75000"/>
                    <a:lumOff val="25000"/>
                    <a:alpha val="10000"/>
                  </a:srgbClr>
                </a:solidFill>
              </a:ln>
              <a:solidFill>
                <a:srgbClr val="FF0000"/>
              </a:solidFill>
              <a:effectLst>
                <a:outerShdw blurRad="9525" dist="25400" dir="14640000" algn="tl" rotWithShape="0">
                  <a:srgbClr val="000000">
                    <a:alpha val="30000"/>
                  </a:srgbClr>
                </a:outerShdw>
              </a:effectLst>
            </a:endParaRPr>
          </a:p>
        </p:txBody>
      </p:sp>
      <p:sp>
        <p:nvSpPr>
          <p:cNvPr id="5" name="TextBox 4">
            <a:extLst>
              <a:ext uri="{FF2B5EF4-FFF2-40B4-BE49-F238E27FC236}">
                <a16:creationId xmlns:a16="http://schemas.microsoft.com/office/drawing/2014/main" id="{F066FA0A-4D47-4AC4-B981-935A8E57638C}"/>
              </a:ext>
            </a:extLst>
          </p:cNvPr>
          <p:cNvSpPr txBox="1"/>
          <p:nvPr/>
        </p:nvSpPr>
        <p:spPr>
          <a:xfrm>
            <a:off x="9609242" y="6657945"/>
            <a:ext cx="258275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1427411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person, green&#10;&#10;Description automatically generated">
            <a:extLst>
              <a:ext uri="{FF2B5EF4-FFF2-40B4-BE49-F238E27FC236}">
                <a16:creationId xmlns:a16="http://schemas.microsoft.com/office/drawing/2014/main" id="{B78A2C93-AE2F-4F95-8712-134024436951}"/>
              </a:ext>
            </a:extLst>
          </p:cNvPr>
          <p:cNvPicPr>
            <a:picLocks noChangeAspect="1"/>
          </p:cNvPicPr>
          <p:nvPr/>
        </p:nvPicPr>
        <p:blipFill rotWithShape="1">
          <a:blip r:embed="rId2">
            <a:alphaModFix amt="25000"/>
          </a:blip>
          <a:srcRect l="14378" r="17877" b="-1"/>
          <a:stretch/>
        </p:blipFill>
        <p:spPr>
          <a:xfrm>
            <a:off x="20" y="10"/>
            <a:ext cx="6092932" cy="6857990"/>
          </a:xfrm>
          <a:prstGeom prst="rect">
            <a:avLst/>
          </a:prstGeom>
        </p:spPr>
      </p:pic>
      <p:pic>
        <p:nvPicPr>
          <p:cNvPr id="6" name="Picture 6" descr="A picture containing diagram&#10;&#10;Description automatically generated">
            <a:extLst>
              <a:ext uri="{FF2B5EF4-FFF2-40B4-BE49-F238E27FC236}">
                <a16:creationId xmlns:a16="http://schemas.microsoft.com/office/drawing/2014/main" id="{5A62DC2E-EE2E-459E-83F2-08FB27BB73A7}"/>
              </a:ext>
            </a:extLst>
          </p:cNvPr>
          <p:cNvPicPr>
            <a:picLocks noChangeAspect="1"/>
          </p:cNvPicPr>
          <p:nvPr/>
        </p:nvPicPr>
        <p:blipFill rotWithShape="1">
          <a:blip r:embed="rId3">
            <a:alphaModFix amt="25000"/>
          </a:blip>
          <a:srcRect l="28215" r="28875" b="1"/>
          <a:stretch/>
        </p:blipFill>
        <p:spPr>
          <a:xfrm>
            <a:off x="6092952" y="10"/>
            <a:ext cx="6099048" cy="6857990"/>
          </a:xfrm>
          <a:prstGeom prst="rect">
            <a:avLst/>
          </a:prstGeom>
        </p:spPr>
      </p:pic>
      <p:sp>
        <p:nvSpPr>
          <p:cNvPr id="2" name="Title 1">
            <a:extLst>
              <a:ext uri="{FF2B5EF4-FFF2-40B4-BE49-F238E27FC236}">
                <a16:creationId xmlns:a16="http://schemas.microsoft.com/office/drawing/2014/main" id="{21AED9FB-D2C8-4F2E-8C94-64A35108B834}"/>
              </a:ext>
            </a:extLst>
          </p:cNvPr>
          <p:cNvSpPr>
            <a:spLocks noGrp="1"/>
          </p:cNvSpPr>
          <p:nvPr>
            <p:ph type="title"/>
          </p:nvPr>
        </p:nvSpPr>
        <p:spPr>
          <a:xfrm>
            <a:off x="913795" y="609600"/>
            <a:ext cx="10353762" cy="1257300"/>
          </a:xfrm>
        </p:spPr>
        <p:txBody>
          <a:bodyPr>
            <a:normAutofit/>
          </a:bodyPr>
          <a:lstStyle/>
          <a:p>
            <a:r>
              <a:rPr lang="en-US">
                <a:ln>
                  <a:solidFill>
                    <a:srgbClr val="000000">
                      <a:lumMod val="75000"/>
                      <a:lumOff val="25000"/>
                      <a:alpha val="10000"/>
                    </a:srgbClr>
                  </a:solidFill>
                </a:ln>
                <a:effectLst>
                  <a:outerShdw blurRad="9525" dist="25400" dir="14640000" algn="tl" rotWithShape="0">
                    <a:srgbClr val="000000">
                      <a:alpha val="30000"/>
                    </a:srgbClr>
                  </a:outerShdw>
                </a:effectLst>
              </a:rPr>
              <a:t>Techstack Used</a:t>
            </a:r>
            <a:endParaRPr lang="en-US"/>
          </a:p>
        </p:txBody>
      </p:sp>
      <p:sp>
        <p:nvSpPr>
          <p:cNvPr id="3" name="Content Placeholder 2">
            <a:extLst>
              <a:ext uri="{FF2B5EF4-FFF2-40B4-BE49-F238E27FC236}">
                <a16:creationId xmlns:a16="http://schemas.microsoft.com/office/drawing/2014/main" id="{61BFA555-9196-43DB-A948-F23B522DF40E}"/>
              </a:ext>
            </a:extLst>
          </p:cNvPr>
          <p:cNvSpPr>
            <a:spLocks noGrp="1"/>
          </p:cNvSpPr>
          <p:nvPr>
            <p:ph idx="1"/>
          </p:nvPr>
        </p:nvSpPr>
        <p:spPr>
          <a:xfrm>
            <a:off x="913795" y="2076450"/>
            <a:ext cx="10353762" cy="3714749"/>
          </a:xfrm>
        </p:spPr>
        <p:txBody>
          <a:bodyPr anchor="ctr">
            <a:normAutofit/>
          </a:bodyPr>
          <a:lstStyle/>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rPr>
              <a:t>OpenCV</a:t>
            </a:r>
          </a:p>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rPr>
              <a:t>Machine Learning</a:t>
            </a:r>
          </a:p>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rPr>
              <a:t>Deep Learning</a:t>
            </a:r>
          </a:p>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rPr>
              <a:t>NumPy</a:t>
            </a:r>
            <a:endParaRPr lang="en-US" dirty="0">
              <a:ln>
                <a:solidFill>
                  <a:srgbClr val="000000">
                    <a:lumMod val="75000"/>
                    <a:lumOff val="25000"/>
                    <a:alpha val="10000"/>
                  </a:srgbClr>
                </a:solidFill>
              </a:ln>
              <a:effectLst>
                <a:outerShdw blurRad="9525" dist="25400" dir="14640000" algn="tl" rotWithShape="0">
                  <a:srgbClr val="000000">
                    <a:alpha val="30000"/>
                  </a:srgbClr>
                </a:outerShdw>
              </a:effectLst>
            </a:endParaRPr>
          </a:p>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rPr>
              <a:t>Dlib</a:t>
            </a:r>
            <a:endParaRPr lang="en-US" dirty="0">
              <a:ln>
                <a:solidFill>
                  <a:srgbClr val="000000">
                    <a:lumMod val="75000"/>
                    <a:lumOff val="25000"/>
                    <a:alpha val="10000"/>
                  </a:srgbClr>
                </a:solidFill>
              </a:ln>
              <a:effectLst>
                <a:outerShdw blurRad="9525" dist="25400" dir="14640000" algn="tl" rotWithShape="0">
                  <a:srgbClr val="000000">
                    <a:alpha val="30000"/>
                  </a:srgbClr>
                </a:outerShdw>
              </a:effectLst>
            </a:endParaRPr>
          </a:p>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rPr>
              <a:t>imutils</a:t>
            </a:r>
            <a:endParaRPr lang="en-US" dirty="0">
              <a:ln>
                <a:solidFill>
                  <a:srgbClr val="000000">
                    <a:lumMod val="75000"/>
                    <a:lumOff val="25000"/>
                    <a:alpha val="10000"/>
                  </a:srgbClr>
                </a:solidFill>
              </a:ln>
              <a:effectLst>
                <a:outerShdw blurRad="9525" dist="25400" dir="14640000" algn="tl" rotWithShape="0">
                  <a:srgbClr val="000000">
                    <a:alpha val="30000"/>
                  </a:srgbClr>
                </a:outerShdw>
              </a:effectLst>
            </a:endParaRPr>
          </a:p>
          <a:p>
            <a:pPr indent="-305435"/>
            <a:endParaRPr lang="en-US" dirty="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Tree>
    <p:extLst>
      <p:ext uri="{BB962C8B-B14F-4D97-AF65-F5344CB8AC3E}">
        <p14:creationId xmlns:p14="http://schemas.microsoft.com/office/powerpoint/2010/main" val="3591385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ext, person&#10;&#10;Description automatically generated">
            <a:extLst>
              <a:ext uri="{FF2B5EF4-FFF2-40B4-BE49-F238E27FC236}">
                <a16:creationId xmlns:a16="http://schemas.microsoft.com/office/drawing/2014/main" id="{2FB5E636-9877-4EAB-ACE9-B8B9E5A63247}"/>
              </a:ext>
            </a:extLst>
          </p:cNvPr>
          <p:cNvPicPr>
            <a:picLocks noChangeAspect="1"/>
          </p:cNvPicPr>
          <p:nvPr/>
        </p:nvPicPr>
        <p:blipFill>
          <a:blip r:embed="rId2"/>
          <a:stretch>
            <a:fillRect/>
          </a:stretch>
        </p:blipFill>
        <p:spPr>
          <a:xfrm>
            <a:off x="7230979" y="130888"/>
            <a:ext cx="3655593" cy="3147168"/>
          </a:xfrm>
          <a:prstGeom prst="rect">
            <a:avLst/>
          </a:prstGeom>
        </p:spPr>
      </p:pic>
      <p:sp>
        <p:nvSpPr>
          <p:cNvPr id="2" name="Title 1">
            <a:extLst>
              <a:ext uri="{FF2B5EF4-FFF2-40B4-BE49-F238E27FC236}">
                <a16:creationId xmlns:a16="http://schemas.microsoft.com/office/drawing/2014/main" id="{E1CAE211-9BA8-474F-9C93-EE9EDA1A828D}"/>
              </a:ext>
            </a:extLst>
          </p:cNvPr>
          <p:cNvSpPr>
            <a:spLocks noGrp="1"/>
          </p:cNvSpPr>
          <p:nvPr>
            <p:ph type="title"/>
          </p:nvPr>
        </p:nvSpPr>
        <p:spPr>
          <a:xfrm>
            <a:off x="-995052" y="86035"/>
            <a:ext cx="7723298" cy="1257300"/>
          </a:xfrm>
        </p:spPr>
        <p:txBody>
          <a:bodyPr/>
          <a:lstStyle/>
          <a:p>
            <a:r>
              <a:rPr lang="en-US">
                <a:ln>
                  <a:solidFill>
                    <a:srgbClr val="000000">
                      <a:lumMod val="75000"/>
                      <a:lumOff val="25000"/>
                      <a:alpha val="10000"/>
                    </a:srgbClr>
                  </a:solidFill>
                </a:ln>
                <a:effectLst>
                  <a:outerShdw blurRad="9525" dist="25400" dir="14640000" algn="tl" rotWithShape="0">
                    <a:srgbClr val="000000">
                      <a:alpha val="30000"/>
                    </a:srgbClr>
                  </a:outerShdw>
                </a:effectLst>
              </a:rPr>
              <a:t>The Problem</a:t>
            </a:r>
            <a:endParaRPr lang="en-US"/>
          </a:p>
        </p:txBody>
      </p:sp>
      <p:sp>
        <p:nvSpPr>
          <p:cNvPr id="3" name="Content Placeholder 2">
            <a:extLst>
              <a:ext uri="{FF2B5EF4-FFF2-40B4-BE49-F238E27FC236}">
                <a16:creationId xmlns:a16="http://schemas.microsoft.com/office/drawing/2014/main" id="{EEE2F99B-59B0-4454-BB98-7DD248E3550E}"/>
              </a:ext>
            </a:extLst>
          </p:cNvPr>
          <p:cNvSpPr>
            <a:spLocks noGrp="1"/>
          </p:cNvSpPr>
          <p:nvPr>
            <p:ph idx="1"/>
          </p:nvPr>
        </p:nvSpPr>
        <p:spPr>
          <a:xfrm>
            <a:off x="392427" y="1414713"/>
            <a:ext cx="5270420" cy="5228722"/>
          </a:xfrm>
        </p:spPr>
        <p:txBody>
          <a:bodyPr/>
          <a:lstStyle/>
          <a:p>
            <a:pPr indent="-305435"/>
            <a:r>
              <a:rPr lang="en-US" sz="2400">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Tailgating is such a common security breach that it’s among the top 3 security concerns of Fortune 1000 companies. </a:t>
            </a:r>
          </a:p>
          <a:p>
            <a:pPr indent="-305435"/>
            <a:r>
              <a:rPr lang="en-US" sz="2400">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Tailgating can be through different ways:- an employee may open a door and hold it open for others or some unauthorized person may enter a door just after some authorized person (the authorized person being unaware of the act).</a:t>
            </a:r>
            <a:endParaRPr lang="en-US" sz="2400">
              <a:ln>
                <a:solidFill>
                  <a:srgbClr val="000000">
                    <a:lumMod val="75000"/>
                    <a:lumOff val="25000"/>
                    <a:alpha val="10000"/>
                  </a:srgbClr>
                </a:solidFill>
              </a:ln>
              <a:effectLst>
                <a:outerShdw blurRad="9525" dist="25400" dir="14640000" algn="tl" rotWithShape="0">
                  <a:srgbClr val="000000">
                    <a:alpha val="30000"/>
                  </a:srgbClr>
                </a:outerShdw>
              </a:effectLst>
            </a:endParaRPr>
          </a:p>
          <a:p>
            <a:pPr indent="-305435"/>
            <a:endParaRPr lang="en-US" sz="240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pic>
        <p:nvPicPr>
          <p:cNvPr id="5" name="Picture 5" descr="A picture containing text, floor, indoor&#10;&#10;Description automatically generated">
            <a:extLst>
              <a:ext uri="{FF2B5EF4-FFF2-40B4-BE49-F238E27FC236}">
                <a16:creationId xmlns:a16="http://schemas.microsoft.com/office/drawing/2014/main" id="{DAB8D4CE-2526-4903-9A9E-ADCC59A2501D}"/>
              </a:ext>
            </a:extLst>
          </p:cNvPr>
          <p:cNvPicPr>
            <a:picLocks noChangeAspect="1"/>
          </p:cNvPicPr>
          <p:nvPr/>
        </p:nvPicPr>
        <p:blipFill>
          <a:blip r:embed="rId3"/>
          <a:stretch>
            <a:fillRect/>
          </a:stretch>
        </p:blipFill>
        <p:spPr>
          <a:xfrm>
            <a:off x="7230979" y="3385144"/>
            <a:ext cx="3655593" cy="3225950"/>
          </a:xfrm>
          <a:prstGeom prst="rect">
            <a:avLst/>
          </a:prstGeom>
        </p:spPr>
      </p:pic>
    </p:spTree>
    <p:extLst>
      <p:ext uri="{BB962C8B-B14F-4D97-AF65-F5344CB8AC3E}">
        <p14:creationId xmlns:p14="http://schemas.microsoft.com/office/powerpoint/2010/main" val="41245259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C53C47A-473F-46D4-822D-45C2D4CB127B}"/>
              </a:ext>
            </a:extLst>
          </p:cNvPr>
          <p:cNvPicPr>
            <a:picLocks noChangeAspect="1"/>
          </p:cNvPicPr>
          <p:nvPr/>
        </p:nvPicPr>
        <p:blipFill rotWithShape="1">
          <a:blip r:embed="rId2">
            <a:alphaModFix amt="25000"/>
            <a:extLst>
              <a:ext uri="{837473B0-CC2E-450A-ABE3-18F120FF3D39}">
                <a1611:picAttrSrcUrl xmlns:a1611="http://schemas.microsoft.com/office/drawing/2016/11/main" r:id="rId3"/>
              </a:ext>
            </a:extLst>
          </a:blip>
          <a:srcRect t="1667" b="23333"/>
          <a:stretch/>
        </p:blipFill>
        <p:spPr>
          <a:xfrm>
            <a:off x="20" y="10"/>
            <a:ext cx="12191980" cy="6857990"/>
          </a:xfrm>
          <a:prstGeom prst="rect">
            <a:avLst/>
          </a:prstGeom>
        </p:spPr>
      </p:pic>
      <p:sp>
        <p:nvSpPr>
          <p:cNvPr id="2" name="Title 1">
            <a:extLst>
              <a:ext uri="{FF2B5EF4-FFF2-40B4-BE49-F238E27FC236}">
                <a16:creationId xmlns:a16="http://schemas.microsoft.com/office/drawing/2014/main" id="{3DDD2E52-ABE9-441B-852D-D5DAFC21161D}"/>
              </a:ext>
            </a:extLst>
          </p:cNvPr>
          <p:cNvSpPr>
            <a:spLocks noGrp="1"/>
          </p:cNvSpPr>
          <p:nvPr>
            <p:ph type="title"/>
          </p:nvPr>
        </p:nvSpPr>
        <p:spPr>
          <a:xfrm>
            <a:off x="913795" y="609600"/>
            <a:ext cx="10353762" cy="1257300"/>
          </a:xfrm>
        </p:spPr>
        <p:txBody>
          <a:bodyPr>
            <a:normAutofit/>
          </a:bodyPr>
          <a:lstStyle/>
          <a:p>
            <a:r>
              <a:rPr lang="en-US">
                <a:ln>
                  <a:solidFill>
                    <a:srgbClr val="000000">
                      <a:lumMod val="75000"/>
                      <a:lumOff val="25000"/>
                      <a:alpha val="10000"/>
                    </a:srgbClr>
                  </a:solidFill>
                </a:ln>
                <a:effectLst>
                  <a:outerShdw blurRad="9525" dist="25400" dir="14640000" algn="tl" rotWithShape="0">
                    <a:srgbClr val="000000">
                      <a:alpha val="30000"/>
                    </a:srgbClr>
                  </a:outerShdw>
                </a:effectLst>
              </a:rPr>
              <a:t>Solution</a:t>
            </a:r>
            <a:endParaRPr lang="en-US"/>
          </a:p>
        </p:txBody>
      </p:sp>
      <p:sp>
        <p:nvSpPr>
          <p:cNvPr id="3" name="Content Placeholder 2">
            <a:extLst>
              <a:ext uri="{FF2B5EF4-FFF2-40B4-BE49-F238E27FC236}">
                <a16:creationId xmlns:a16="http://schemas.microsoft.com/office/drawing/2014/main" id="{0A947376-CD77-4857-A287-6437A82C051B}"/>
              </a:ext>
            </a:extLst>
          </p:cNvPr>
          <p:cNvSpPr>
            <a:spLocks noGrp="1"/>
          </p:cNvSpPr>
          <p:nvPr>
            <p:ph idx="1"/>
          </p:nvPr>
        </p:nvSpPr>
        <p:spPr>
          <a:xfrm>
            <a:off x="913795" y="2076450"/>
            <a:ext cx="10353762" cy="3714749"/>
          </a:xfrm>
        </p:spPr>
        <p:txBody>
          <a:bodyPr anchor="ctr">
            <a:normAutofit lnSpcReduction="10000"/>
          </a:bodyPr>
          <a:lstStyle/>
          <a:p>
            <a:pPr marL="380365" indent="-342900">
              <a:buFont typeface="Wingdings" charset="2"/>
              <a:buChar char="v"/>
            </a:pPr>
            <a:r>
              <a:rPr lang="en-US" dirty="0">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 </a:t>
            </a:r>
            <a:r>
              <a:rPr lang="en-US">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We will use computer vision to detect human entrances and exits . We integrate our data with access control systems in real-time. Data is compared with human detection to trigger an alert when a mismatch occurs. </a:t>
            </a:r>
            <a:endParaRPr lang="en-US">
              <a:ln>
                <a:solidFill>
                  <a:srgbClr val="000000">
                    <a:lumMod val="75000"/>
                    <a:lumOff val="25000"/>
                    <a:alpha val="10000"/>
                  </a:srgbClr>
                </a:solidFill>
              </a:ln>
              <a:effectLst>
                <a:outerShdw blurRad="9525" dist="25400" dir="14640000" algn="tl" rotWithShape="0">
                  <a:srgbClr val="000000">
                    <a:alpha val="30000"/>
                  </a:srgbClr>
                </a:outerShdw>
              </a:effectLst>
            </a:endParaRPr>
          </a:p>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 Raspberry pi will be used as a main controller along with camera which enables to access image processing with any portable embedded system.  </a:t>
            </a:r>
          </a:p>
          <a:p>
            <a:pPr marL="380365" indent="-342900">
              <a:buFont typeface="Wingdings" charset="2"/>
              <a:buChar char="v"/>
            </a:pPr>
            <a:r>
              <a:rPr lang="en-US">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 Some Deep Learning algorithm will be used to detect the human body . It analyses the image features by using square by functions.  When we are not in the “detecting” phase we are in the “tracking” phase. For each of our detected persons, we create an object tracker to track the object as it moves around the frame. Our object tracker should be faster and more efficient than the object detector. We’ll continue tracking until we’ve reached the </a:t>
            </a:r>
            <a:r>
              <a:rPr lang="en-US" i="1">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N</a:t>
            </a:r>
            <a:r>
              <a:rPr lang="en-US">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-th frame and then re-run our object detector. The entire process then repeats.</a:t>
            </a:r>
            <a:endParaRPr lang="en-US">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
        <p:nvSpPr>
          <p:cNvPr id="5" name="TextBox 4">
            <a:extLst>
              <a:ext uri="{FF2B5EF4-FFF2-40B4-BE49-F238E27FC236}">
                <a16:creationId xmlns:a16="http://schemas.microsoft.com/office/drawing/2014/main" id="{F4EFDCED-392B-48B9-8CF3-B0A87CBC36D5}"/>
              </a:ext>
            </a:extLst>
          </p:cNvPr>
          <p:cNvSpPr txBox="1"/>
          <p:nvPr/>
        </p:nvSpPr>
        <p:spPr>
          <a:xfrm>
            <a:off x="9902592" y="6657945"/>
            <a:ext cx="228940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2938598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D5C293E-F64B-4CC2-810C-8FAE312ACBEA}"/>
              </a:ext>
            </a:extLst>
          </p:cNvPr>
          <p:cNvPicPr>
            <a:picLocks noChangeAspect="1"/>
          </p:cNvPicPr>
          <p:nvPr/>
        </p:nvPicPr>
        <p:blipFill rotWithShape="1">
          <a:blip r:embed="rId2">
            <a:alphaModFix amt="25000"/>
            <a:extLst>
              <a:ext uri="{837473B0-CC2E-450A-ABE3-18F120FF3D39}">
                <a1611:picAttrSrcUrl xmlns:a1611="http://schemas.microsoft.com/office/drawing/2016/11/main" r:id="rId3"/>
              </a:ext>
            </a:extLst>
          </a:blip>
          <a:srcRect t="1667" b="23333"/>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FEDC736A-ABE8-40C8-BBDB-65FBE49CA466}"/>
              </a:ext>
            </a:extLst>
          </p:cNvPr>
          <p:cNvSpPr>
            <a:spLocks noGrp="1"/>
          </p:cNvSpPr>
          <p:nvPr>
            <p:ph idx="1"/>
          </p:nvPr>
        </p:nvSpPr>
        <p:spPr>
          <a:xfrm>
            <a:off x="913795" y="2076450"/>
            <a:ext cx="10353762" cy="3714749"/>
          </a:xfrm>
        </p:spPr>
        <p:txBody>
          <a:bodyPr anchor="ctr">
            <a:normAutofit/>
          </a:bodyPr>
          <a:lstStyle/>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Integration with security monitoring and control systems provides notification when a tailgating or reverse entry event has occurred. </a:t>
            </a:r>
            <a:endParaRPr lang="en-US"/>
          </a:p>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ea typeface="+mn-lt"/>
                <a:cs typeface="+mn-lt"/>
              </a:rPr>
              <a:t>For people counting and reporting: camera installation will be in both ways i.e. angular and overhead. Angular will be for applications like city surveillance to cover wider area and overhead installation for entry and exit points.</a:t>
            </a:r>
          </a:p>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rPr>
              <a:t>We will use video analytics for surveillance system operator, this will meet the needs of security officers and corporate managers they seek to make practical and effective use of their surveillance system.</a:t>
            </a:r>
          </a:p>
          <a:p>
            <a:pPr indent="-305435"/>
            <a:r>
              <a:rPr lang="en-US">
                <a:ln>
                  <a:solidFill>
                    <a:srgbClr val="000000">
                      <a:lumMod val="75000"/>
                      <a:lumOff val="25000"/>
                      <a:alpha val="10000"/>
                    </a:srgbClr>
                  </a:solidFill>
                </a:ln>
                <a:effectLst>
                  <a:outerShdw blurRad="9525" dist="25400" dir="14640000" algn="tl" rotWithShape="0">
                    <a:srgbClr val="000000">
                      <a:alpha val="30000"/>
                    </a:srgbClr>
                  </a:outerShdw>
                </a:effectLst>
              </a:rPr>
              <a:t>We will have an option to send alarms to VMS or alarm center in case any discrepancy is found.</a:t>
            </a:r>
          </a:p>
          <a:p>
            <a:pPr indent="-305435"/>
            <a:endParaRPr lang="en-US">
              <a:ln>
                <a:solidFill>
                  <a:srgbClr val="000000">
                    <a:lumMod val="75000"/>
                    <a:lumOff val="25000"/>
                    <a:alpha val="10000"/>
                  </a:srgbClr>
                </a:solidFill>
              </a:ln>
              <a:effectLst>
                <a:outerShdw blurRad="9525" dist="25400" dir="14640000" algn="tl" rotWithShape="0">
                  <a:srgbClr val="000000">
                    <a:alpha val="30000"/>
                  </a:srgbClr>
                </a:outerShdw>
              </a:effectLst>
            </a:endParaRPr>
          </a:p>
          <a:p>
            <a:pPr indent="-305435"/>
            <a:endParaRPr lang="en-US">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Tree>
    <p:extLst>
      <p:ext uri="{BB962C8B-B14F-4D97-AF65-F5344CB8AC3E}">
        <p14:creationId xmlns:p14="http://schemas.microsoft.com/office/powerpoint/2010/main" val="16654374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EB9D55-38C8-45B4-BB2D-4FDBBDB08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B40DDA79-7866-468E-A33D-D8341D900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67080"/>
          </a:xfrm>
          <a:custGeom>
            <a:avLst/>
            <a:gdLst>
              <a:gd name="connsiteX0" fmla="*/ 0 w 12192000"/>
              <a:gd name="connsiteY0" fmla="*/ 0 h 4567080"/>
              <a:gd name="connsiteX1" fmla="*/ 12192000 w 12192000"/>
              <a:gd name="connsiteY1" fmla="*/ 0 h 4567080"/>
              <a:gd name="connsiteX2" fmla="*/ 12192000 w 12192000"/>
              <a:gd name="connsiteY2" fmla="*/ 4040874 h 4567080"/>
              <a:gd name="connsiteX3" fmla="*/ 11707453 w 12192000"/>
              <a:gd name="connsiteY3" fmla="*/ 4125902 h 4567080"/>
              <a:gd name="connsiteX4" fmla="*/ 6090444 w 12192000"/>
              <a:gd name="connsiteY4" fmla="*/ 4567080 h 4567080"/>
              <a:gd name="connsiteX5" fmla="*/ 473435 w 12192000"/>
              <a:gd name="connsiteY5" fmla="*/ 4125902 h 4567080"/>
              <a:gd name="connsiteX6" fmla="*/ 0 w 12192000"/>
              <a:gd name="connsiteY6" fmla="*/ 4042824 h 456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567080">
                <a:moveTo>
                  <a:pt x="0" y="0"/>
                </a:moveTo>
                <a:lnTo>
                  <a:pt x="12192000" y="0"/>
                </a:lnTo>
                <a:lnTo>
                  <a:pt x="12192000" y="4040874"/>
                </a:lnTo>
                <a:lnTo>
                  <a:pt x="11707453" y="4125902"/>
                </a:lnTo>
                <a:cubicBezTo>
                  <a:pt x="9955980" y="4411316"/>
                  <a:pt x="8064085" y="4567080"/>
                  <a:pt x="6090444" y="4567080"/>
                </a:cubicBezTo>
                <a:cubicBezTo>
                  <a:pt x="4116804" y="4567080"/>
                  <a:pt x="2224908" y="4411316"/>
                  <a:pt x="473435" y="4125902"/>
                </a:cubicBezTo>
                <a:lnTo>
                  <a:pt x="0" y="4042824"/>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49961AC-E346-4A57-B9C4-8918ADE6D274}"/>
              </a:ext>
            </a:extLst>
          </p:cNvPr>
          <p:cNvSpPr>
            <a:spLocks noGrp="1"/>
          </p:cNvSpPr>
          <p:nvPr>
            <p:ph type="title"/>
          </p:nvPr>
        </p:nvSpPr>
        <p:spPr>
          <a:xfrm>
            <a:off x="1370013" y="1251284"/>
            <a:ext cx="9440862" cy="2458545"/>
          </a:xfrm>
          <a:effectLst/>
        </p:spPr>
        <p:txBody>
          <a:bodyPr vert="horz" lIns="91440" tIns="45720" rIns="91440" bIns="45720" rtlCol="0" anchor="b">
            <a:normAutofit/>
          </a:bodyPr>
          <a:lstStyle/>
          <a:p>
            <a:r>
              <a:rPr lang="en-US" sz="6000"/>
              <a:t>Thank You!</a:t>
            </a:r>
          </a:p>
        </p:txBody>
      </p:sp>
    </p:spTree>
    <p:extLst>
      <p:ext uri="{BB962C8B-B14F-4D97-AF65-F5344CB8AC3E}">
        <p14:creationId xmlns:p14="http://schemas.microsoft.com/office/powerpoint/2010/main" val="36219649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1C2B31"/>
      </a:dk2>
      <a:lt2>
        <a:srgbClr val="F0F3F0"/>
      </a:lt2>
      <a:accent1>
        <a:srgbClr val="D630E0"/>
      </a:accent1>
      <a:accent2>
        <a:srgbClr val="7D22CF"/>
      </a:accent2>
      <a:accent3>
        <a:srgbClr val="4430E0"/>
      </a:accent3>
      <a:accent4>
        <a:srgbClr val="1E54CE"/>
      </a:accent4>
      <a:accent5>
        <a:srgbClr val="30AFE0"/>
      </a:accent5>
      <a:accent6>
        <a:srgbClr val="1DC3AC"/>
      </a:accent6>
      <a:hlink>
        <a:srgbClr val="3F86BF"/>
      </a:hlink>
      <a:folHlink>
        <a:srgbClr val="7F7F7F"/>
      </a:folHlink>
    </a:clrScheme>
    <a:fontScheme name="Slate">
      <a:majorFont>
        <a:latin typeface="Gill Sans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8</Slides>
  <Notes>0</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SlateVTI</vt:lpstr>
      <vt:lpstr>VMware Hackathon Presentation</vt:lpstr>
      <vt:lpstr>Problem Statement : Detect Tailgating and Alert Security Staff</vt:lpstr>
      <vt:lpstr>OUR ABSTRACT IDEA </vt:lpstr>
      <vt:lpstr>Techstack Used</vt:lpstr>
      <vt:lpstr>The Problem</vt:lpstr>
      <vt:lpstr>Solution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Bright business presentation</dc:title>
  <dc:creator/>
  <cp:revision>176</cp:revision>
  <dcterms:created xsi:type="dcterms:W3CDTF">2021-05-23T04:04:49Z</dcterms:created>
  <dcterms:modified xsi:type="dcterms:W3CDTF">2021-05-23T17:31:19Z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2020-03-13T04:15:13Z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4ddf67fa-94c4-4d54-a3db-00003dcf17f4</vt:lpwstr>
  </property>
  <property fmtid="{D5CDD505-2E9C-101B-9397-08002B2CF9AE}" pid="8" name="MSIP_Label_f42aa342-8706-4288-bd11-ebb85995028c_ContentBits">
    <vt:lpwstr>0</vt:lpwstr>
  </property>
</Properties>
</file>